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62" r:id="rId7"/>
    <p:sldId id="258" r:id="rId8"/>
    <p:sldId id="278" r:id="rId9"/>
    <p:sldId id="279" r:id="rId10"/>
    <p:sldId id="259" r:id="rId11"/>
    <p:sldId id="280" r:id="rId12"/>
    <p:sldId id="260" r:id="rId13"/>
    <p:sldId id="282" r:id="rId14"/>
    <p:sldId id="281" r:id="rId15"/>
    <p:sldId id="261" r:id="rId16"/>
    <p:sldId id="28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DB483-FB29-409B-B4EC-69DB69D310E8}" v="25" dt="2023-12-04T15:14:17.793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848EA4F-965C-7ECE-D405-E21B8013A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05" y="1726452"/>
            <a:ext cx="4660572" cy="2308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red and blue rectangles&#10;&#10;Description automatically generated">
            <a:extLst>
              <a:ext uri="{FF2B5EF4-FFF2-40B4-BE49-F238E27FC236}">
                <a16:creationId xmlns:a16="http://schemas.microsoft.com/office/drawing/2014/main" id="{CA3A6303-9552-A4D7-CCAA-7CBB056DC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103" y="1658911"/>
            <a:ext cx="4256940" cy="32281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84705" y="1213747"/>
            <a:ext cx="3008631" cy="348162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3553487" y="4694872"/>
            <a:ext cx="3251504" cy="632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Highly variable forms and using lorem ipsum to avoid language bias</a:t>
            </a:r>
          </a:p>
        </p:txBody>
      </p:sp>
    </p:spTree>
    <p:extLst>
      <p:ext uri="{BB962C8B-B14F-4D97-AF65-F5344CB8AC3E}">
        <p14:creationId xmlns:p14="http://schemas.microsoft.com/office/powerpoint/2010/main" val="105235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440" y="1992604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085" y="2824424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=(256, 256),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# ‘both’ returns (‘train’, ‘</a:t>
            </a:r>
            <a:r>
              <a:rPr lang="en-US" sz="1400" dirty="0" err="1"/>
              <a:t>val</a:t>
            </a:r>
            <a:r>
              <a:rPr lang="en-US" sz="1400" dirty="0"/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329" y="3253895"/>
            <a:ext cx="6383834" cy="2418036"/>
          </a:xfrm>
          <a:prstGeom prst="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50" y="563671"/>
            <a:ext cx="4989629" cy="2387771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7565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Patrick Spohr</a:t>
            </a:r>
          </a:p>
          <a:p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r>
              <a:rPr lang="en-US" dirty="0"/>
              <a:t>Deep Learning Seminar</a:t>
            </a:r>
          </a:p>
          <a:p>
            <a:r>
              <a:rPr lang="en-US" dirty="0"/>
              <a:t>FAR Master’s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661" y="1601210"/>
            <a:ext cx="4579970" cy="538038"/>
          </a:xfrm>
        </p:spPr>
        <p:txBody>
          <a:bodyPr/>
          <a:lstStyle/>
          <a:p>
            <a:r>
              <a:rPr lang="en-US" sz="6600" dirty="0"/>
              <a:t>Outline</a:t>
            </a:r>
            <a:endParaRPr lang="en-US" sz="5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96661" y="2854865"/>
            <a:ext cx="3504208" cy="287203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Methods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363540" y="1640783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92029" y="1654977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3862839" y="1786660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1981082" y="1432973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4946398" y="1436707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8329163" y="1432973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6828155" y="1800469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2361151" y="252364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2807072" y="333651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3439130" y="4223087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Assign label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5263494" y="25306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6318235" y="419321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5, 17, 21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5705865" y="332334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8541406" y="2496857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8905097" y="333347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scatter plot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9502059" y="421501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normal distribution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132303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2886873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4830508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5585078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7898386" y="2697855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8652956" y="3499663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23B5DB8F-544D-4B8A-98F5-10157CB57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223" y="3425929"/>
            <a:ext cx="2556577" cy="365125"/>
          </a:xfrm>
        </p:spPr>
        <p:txBody>
          <a:bodyPr/>
          <a:lstStyle/>
          <a:p>
            <a:r>
              <a:rPr lang="en-US" dirty="0"/>
              <a:t>Finance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86971" y="3672901"/>
            <a:ext cx="2556577" cy="1328236"/>
          </a:xfrm>
        </p:spPr>
        <p:txBody>
          <a:bodyPr/>
          <a:lstStyle/>
          <a:p>
            <a:pPr algn="ctr"/>
            <a:r>
              <a:rPr lang="en-US" dirty="0"/>
              <a:t>Organize the graphs from financial reports for easy viewing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F1C997B7-3BCB-422D-B850-6AD06C8FB9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65766" y="3425929"/>
            <a:ext cx="2556578" cy="365125"/>
          </a:xfrm>
        </p:spPr>
        <p:txBody>
          <a:bodyPr/>
          <a:lstStyle/>
          <a:p>
            <a:r>
              <a:rPr lang="en-US" dirty="0"/>
              <a:t>Science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82CC08AE-1854-427C-A409-844DADA8D4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01028" y="3669557"/>
            <a:ext cx="2556578" cy="1291081"/>
          </a:xfrm>
        </p:spPr>
        <p:txBody>
          <a:bodyPr/>
          <a:lstStyle/>
          <a:p>
            <a:pPr algn="ctr"/>
            <a:r>
              <a:rPr lang="en-US" dirty="0"/>
              <a:t>Scrape through a database of scientific reports and efficiently locate graph and graph types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ED9940-800D-1789-E98A-226CB611E75B}"/>
              </a:ext>
            </a:extLst>
          </p:cNvPr>
          <p:cNvCxnSpPr>
            <a:cxnSpLocks/>
            <a:stCxn id="30" idx="3"/>
            <a:endCxn id="28" idx="0"/>
          </p:cNvCxnSpPr>
          <p:nvPr/>
        </p:nvCxnSpPr>
        <p:spPr>
          <a:xfrm flipH="1">
            <a:off x="5078805" y="2049978"/>
            <a:ext cx="927860" cy="11943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3B18BF-FBD1-9C36-0723-E33BA845803F}"/>
              </a:ext>
            </a:extLst>
          </p:cNvPr>
          <p:cNvCxnSpPr>
            <a:cxnSpLocks/>
            <a:stCxn id="30" idx="5"/>
            <a:endCxn id="29" idx="0"/>
          </p:cNvCxnSpPr>
          <p:nvPr/>
        </p:nvCxnSpPr>
        <p:spPr>
          <a:xfrm>
            <a:off x="7466247" y="2049978"/>
            <a:ext cx="1161066" cy="12063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99EEFD0-06DF-05B5-F07E-FCE5B1CC695D}"/>
              </a:ext>
            </a:extLst>
          </p:cNvPr>
          <p:cNvSpPr/>
          <p:nvPr/>
        </p:nvSpPr>
        <p:spPr>
          <a:xfrm>
            <a:off x="3680616" y="3244377"/>
            <a:ext cx="2796378" cy="1685315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BF8305-C1AA-CCBA-3232-B2460F255F69}"/>
              </a:ext>
            </a:extLst>
          </p:cNvPr>
          <p:cNvSpPr/>
          <p:nvPr/>
        </p:nvSpPr>
        <p:spPr>
          <a:xfrm>
            <a:off x="6987510" y="3256357"/>
            <a:ext cx="3279606" cy="174478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923DC0-4FD7-3D04-F97F-BBA961052FAE}"/>
              </a:ext>
            </a:extLst>
          </p:cNvPr>
          <p:cNvGrpSpPr/>
          <p:nvPr/>
        </p:nvGrpSpPr>
        <p:grpSpPr>
          <a:xfrm>
            <a:off x="5704375" y="1448846"/>
            <a:ext cx="2730125" cy="704270"/>
            <a:chOff x="5791149" y="1610160"/>
            <a:chExt cx="2730125" cy="704270"/>
          </a:xfrm>
        </p:grpSpPr>
        <p:sp>
          <p:nvSpPr>
            <p:cNvPr id="2" name="Text Placeholder 44">
              <a:extLst>
                <a:ext uri="{FF2B5EF4-FFF2-40B4-BE49-F238E27FC236}">
                  <a16:creationId xmlns:a16="http://schemas.microsoft.com/office/drawing/2014/main" id="{53E3D0EC-3D13-C4CE-033B-D20D02FBEDDE}"/>
                </a:ext>
              </a:extLst>
            </p:cNvPr>
            <p:cNvSpPr txBox="1">
              <a:spLocks/>
            </p:cNvSpPr>
            <p:nvPr/>
          </p:nvSpPr>
          <p:spPr>
            <a:xfrm>
              <a:off x="5964697" y="1802465"/>
              <a:ext cx="2556577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Applications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A9E4B07-4130-DF90-C925-95C90C88A8B5}"/>
                </a:ext>
              </a:extLst>
            </p:cNvPr>
            <p:cNvSpPr/>
            <p:nvPr/>
          </p:nvSpPr>
          <p:spPr>
            <a:xfrm>
              <a:off x="5791149" y="1610160"/>
              <a:ext cx="2064162" cy="704270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730" y="1869563"/>
            <a:ext cx="5488510" cy="58003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5064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Generate Datasets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8"/>
            <a:ext cx="2556352" cy="767554"/>
          </a:xfrm>
        </p:spPr>
        <p:txBody>
          <a:bodyPr/>
          <a:lstStyle/>
          <a:p>
            <a:r>
              <a:rPr lang="en-US" dirty="0"/>
              <a:t>Generate 1000s of graphs of different types and distributions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37502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69300" y="4550146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2996939" cy="707221"/>
          </a:xfrm>
        </p:spPr>
        <p:txBody>
          <a:bodyPr/>
          <a:lstStyle/>
          <a:p>
            <a:r>
              <a:rPr lang="en-US" dirty="0"/>
              <a:t>Create second model to classify graphs based on their distribution types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46967" y="4218499"/>
            <a:ext cx="2640803" cy="365125"/>
          </a:xfrm>
        </p:spPr>
        <p:txBody>
          <a:bodyPr/>
          <a:lstStyle/>
          <a:p>
            <a:r>
              <a:rPr lang="en-US" dirty="0"/>
              <a:t>Model Tweaking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find out if I can merge them into one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263969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8" y="690802"/>
            <a:ext cx="4936277" cy="575890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68391" y="2021166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8391" y="2427076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50083" y="2021166"/>
            <a:ext cx="3008631" cy="348162"/>
          </a:xfrm>
        </p:spPr>
        <p:txBody>
          <a:bodyPr/>
          <a:lstStyle/>
          <a:p>
            <a:r>
              <a:rPr lang="en-US" dirty="0"/>
              <a:t>Random Graphs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50083" y="2513216"/>
            <a:ext cx="3008630" cy="749229"/>
          </a:xfrm>
        </p:spPr>
        <p:txBody>
          <a:bodyPr/>
          <a:lstStyle/>
          <a:p>
            <a:r>
              <a:rPr lang="en-ZA" dirty="0"/>
              <a:t>Graph dataset that contains random graphs of all types and styles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6218" y="3947397"/>
            <a:ext cx="3502818" cy="293309"/>
          </a:xfrm>
        </p:spPr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6218" y="4331051"/>
            <a:ext cx="3008630" cy="636682"/>
          </a:xfrm>
        </p:spPr>
        <p:txBody>
          <a:bodyPr/>
          <a:lstStyle/>
          <a:p>
            <a:r>
              <a:rPr lang="en-ZA" dirty="0"/>
              <a:t>Same as the random graph dataset but labelled as distribution types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268391" y="3127979"/>
            <a:ext cx="3502818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550083" y="3429000"/>
            <a:ext cx="3008630" cy="10926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Custom code using matplotlib to generate the graphs and then organize them into subfolders.</a:t>
            </a:r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115</TotalTime>
  <Words>531</Words>
  <Application>Microsoft Office PowerPoint</Application>
  <PresentationFormat>Widescreen</PresentationFormat>
  <Paragraphs>100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Objective</vt:lpstr>
      <vt:lpstr>Objectives</vt:lpstr>
      <vt:lpstr>Datasets</vt:lpstr>
      <vt:lpstr>Datasets</vt:lpstr>
      <vt:lpstr>Datasets</vt:lpstr>
      <vt:lpstr>Methods</vt:lpstr>
      <vt:lpstr>TensorFlow</vt:lpstr>
      <vt:lpstr>Using the from directory method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2023-12-04T15:24:20Z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